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ixellance" charset="1" panose="00000000000000000000"/>
      <p:regular r:id="rId10"/>
    </p:embeddedFont>
    <p:embeddedFont>
      <p:font typeface="Public Sans" charset="1" panose="00000000000000000000"/>
      <p:regular r:id="rId11"/>
    </p:embeddedFont>
    <p:embeddedFont>
      <p:font typeface="Public Sans Bold" charset="1" panose="00000000000000000000"/>
      <p:regular r:id="rId12"/>
    </p:embeddedFont>
    <p:embeddedFont>
      <p:font typeface="Public Sans Italics" charset="1" panose="00000000000000000000"/>
      <p:regular r:id="rId13"/>
    </p:embeddedFont>
    <p:embeddedFont>
      <p:font typeface="Public Sans Bold Italics" charset="1" panose="00000000000000000000"/>
      <p:regular r:id="rId14"/>
    </p:embeddedFont>
    <p:embeddedFont>
      <p:font typeface="Public Sans Thin" charset="1" panose="00000000000000000000"/>
      <p:regular r:id="rId15"/>
    </p:embeddedFont>
    <p:embeddedFont>
      <p:font typeface="Public Sans Thin Italics" charset="1" panose="00000000000000000000"/>
      <p:regular r:id="rId16"/>
    </p:embeddedFont>
    <p:embeddedFont>
      <p:font typeface="Public Sans Medium" charset="1" panose="00000000000000000000"/>
      <p:regular r:id="rId17"/>
    </p:embeddedFont>
    <p:embeddedFont>
      <p:font typeface="Public Sans Medium Italics" charset="1" panose="00000000000000000000"/>
      <p:regular r:id="rId18"/>
    </p:embeddedFont>
    <p:embeddedFont>
      <p:font typeface="Public Sans Heavy" charset="1" panose="00000000000000000000"/>
      <p:regular r:id="rId19"/>
    </p:embeddedFont>
    <p:embeddedFont>
      <p:font typeface="Public Sans Heavy Italics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1D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99520" y="1885868"/>
            <a:ext cx="3820094" cy="1339861"/>
          </a:xfrm>
          <a:custGeom>
            <a:avLst/>
            <a:gdLst/>
            <a:ahLst/>
            <a:cxnLst/>
            <a:rect r="r" b="b" t="t" l="l"/>
            <a:pathLst>
              <a:path h="1339861" w="3820094">
                <a:moveTo>
                  <a:pt x="0" y="0"/>
                </a:moveTo>
                <a:lnTo>
                  <a:pt x="3820093" y="0"/>
                </a:lnTo>
                <a:lnTo>
                  <a:pt x="3820093" y="1339861"/>
                </a:lnTo>
                <a:lnTo>
                  <a:pt x="0" y="1339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68123" y="7557636"/>
            <a:ext cx="3204190" cy="1123839"/>
          </a:xfrm>
          <a:custGeom>
            <a:avLst/>
            <a:gdLst/>
            <a:ahLst/>
            <a:cxnLst/>
            <a:rect r="r" b="b" t="t" l="l"/>
            <a:pathLst>
              <a:path h="1123839" w="3204190">
                <a:moveTo>
                  <a:pt x="0" y="0"/>
                </a:moveTo>
                <a:lnTo>
                  <a:pt x="3204190" y="0"/>
                </a:lnTo>
                <a:lnTo>
                  <a:pt x="3204190" y="1123839"/>
                </a:lnTo>
                <a:lnTo>
                  <a:pt x="0" y="1123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27701" y="7133546"/>
            <a:ext cx="10130030" cy="98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2"/>
              </a:lnSpc>
            </a:pPr>
            <a:r>
              <a:rPr lang="en-US" sz="2787">
                <a:solidFill>
                  <a:srgbClr val="10D3F9"/>
                </a:solidFill>
                <a:latin typeface="Public Sans"/>
              </a:rPr>
              <a:t>Individuazione di errori di sintassi e di logica e la loro risoluzione in un programma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80725" y="4864690"/>
            <a:ext cx="4380699" cy="490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2"/>
              </a:lnSpc>
            </a:pPr>
            <a:r>
              <a:rPr lang="en-US" sz="2787">
                <a:solidFill>
                  <a:srgbClr val="10D3F9"/>
                </a:solidFill>
                <a:latin typeface="Public Sans"/>
              </a:rPr>
              <a:t>S2-L4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90575"/>
            <a:ext cx="10041239" cy="3292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30"/>
              </a:lnSpc>
            </a:pPr>
            <a:r>
              <a:rPr lang="en-US" sz="9638">
                <a:solidFill>
                  <a:srgbClr val="10D3F9"/>
                </a:solidFill>
                <a:latin typeface="Pixellance"/>
              </a:rPr>
              <a:t>ESERCITAZIONE PRATICA</a:t>
            </a:r>
          </a:p>
        </p:txBody>
      </p:sp>
      <p:sp>
        <p:nvSpPr>
          <p:cNvPr name="AutoShape 7" id="7"/>
          <p:cNvSpPr/>
          <p:nvPr/>
        </p:nvSpPr>
        <p:spPr>
          <a:xfrm>
            <a:off x="6541398" y="7164823"/>
            <a:ext cx="19050" cy="1883215"/>
          </a:xfrm>
          <a:prstGeom prst="line">
            <a:avLst/>
          </a:prstGeom>
          <a:ln cap="flat" w="38100">
            <a:solidFill>
              <a:srgbClr val="EAFEFF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49" t="0" r="-6249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6560448" y="7766057"/>
            <a:ext cx="0" cy="1281982"/>
          </a:xfrm>
          <a:prstGeom prst="line">
            <a:avLst/>
          </a:prstGeom>
          <a:ln cap="flat" w="38100">
            <a:solidFill>
              <a:srgbClr val="EAFE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68123" y="7766057"/>
            <a:ext cx="3204190" cy="1123839"/>
          </a:xfrm>
          <a:custGeom>
            <a:avLst/>
            <a:gdLst/>
            <a:ahLst/>
            <a:cxnLst/>
            <a:rect r="r" b="b" t="t" l="l"/>
            <a:pathLst>
              <a:path h="1123839" w="3204190">
                <a:moveTo>
                  <a:pt x="0" y="0"/>
                </a:moveTo>
                <a:lnTo>
                  <a:pt x="3204190" y="0"/>
                </a:lnTo>
                <a:lnTo>
                  <a:pt x="3204190" y="1123839"/>
                </a:lnTo>
                <a:lnTo>
                  <a:pt x="0" y="1123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80562"/>
            <a:ext cx="1768603" cy="423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33"/>
              </a:lnSpc>
            </a:pPr>
            <a:r>
              <a:rPr lang="en-US" sz="23872">
                <a:solidFill>
                  <a:srgbClr val="004AAD"/>
                </a:solidFill>
                <a:latin typeface="Pixellance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97303" y="991880"/>
            <a:ext cx="10041239" cy="3292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30"/>
              </a:lnSpc>
            </a:pPr>
            <a:r>
              <a:rPr lang="en-US" sz="9638">
                <a:solidFill>
                  <a:srgbClr val="10D3F9"/>
                </a:solidFill>
                <a:latin typeface="Pixellance"/>
              </a:rPr>
              <a:t>Cos'è UN PROGRAMMA?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29270" y="8049166"/>
            <a:ext cx="10130030" cy="98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2"/>
              </a:lnSpc>
            </a:pPr>
            <a:r>
              <a:rPr lang="en-US" sz="2787">
                <a:solidFill>
                  <a:srgbClr val="10D3F9"/>
                </a:solidFill>
                <a:latin typeface="Public Sans"/>
              </a:rPr>
              <a:t>Un programma è una serie di istruzioni che possono essere eseguite da un computer.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1D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143613" cy="1453333"/>
          </a:xfrm>
          <a:custGeom>
            <a:avLst/>
            <a:gdLst/>
            <a:ahLst/>
            <a:cxnLst/>
            <a:rect r="r" b="b" t="t" l="l"/>
            <a:pathLst>
              <a:path h="1453333" w="4143613">
                <a:moveTo>
                  <a:pt x="0" y="0"/>
                </a:moveTo>
                <a:lnTo>
                  <a:pt x="4143613" y="0"/>
                </a:lnTo>
                <a:lnTo>
                  <a:pt x="4143613" y="1453333"/>
                </a:lnTo>
                <a:lnTo>
                  <a:pt x="0" y="1453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9108" y="3433229"/>
            <a:ext cx="6826410" cy="6529610"/>
          </a:xfrm>
          <a:custGeom>
            <a:avLst/>
            <a:gdLst/>
            <a:ahLst/>
            <a:cxnLst/>
            <a:rect r="r" b="b" t="t" l="l"/>
            <a:pathLst>
              <a:path h="6529610" w="6826410">
                <a:moveTo>
                  <a:pt x="0" y="0"/>
                </a:moveTo>
                <a:lnTo>
                  <a:pt x="6826411" y="0"/>
                </a:lnTo>
                <a:lnTo>
                  <a:pt x="6826411" y="6529610"/>
                </a:lnTo>
                <a:lnTo>
                  <a:pt x="0" y="6529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05138" y="3537397"/>
            <a:ext cx="5778294" cy="6321276"/>
          </a:xfrm>
          <a:custGeom>
            <a:avLst/>
            <a:gdLst/>
            <a:ahLst/>
            <a:cxnLst/>
            <a:rect r="r" b="b" t="t" l="l"/>
            <a:pathLst>
              <a:path h="6321276" w="5778294">
                <a:moveTo>
                  <a:pt x="0" y="0"/>
                </a:moveTo>
                <a:lnTo>
                  <a:pt x="5778294" y="0"/>
                </a:lnTo>
                <a:lnTo>
                  <a:pt x="5778294" y="6321275"/>
                </a:lnTo>
                <a:lnTo>
                  <a:pt x="0" y="63212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129270" y="962025"/>
            <a:ext cx="10130030" cy="2471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2"/>
              </a:lnSpc>
            </a:pPr>
            <a:r>
              <a:rPr lang="en-US" sz="2787">
                <a:solidFill>
                  <a:srgbClr val="10D3F9"/>
                </a:solidFill>
                <a:latin typeface="Public Sans"/>
              </a:rPr>
              <a:t>Di fronte a noi viene presentato un programma, scritto in linguaggio C, che consente di creare un assistente digitale in grado di fornire assistenze matematiche di base, quali moltiplicazioni e divisioni, e la possibilità di aggiungere stringhe di testo.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" r="0" b="-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13001" y="7639335"/>
            <a:ext cx="3787601" cy="1328465"/>
          </a:xfrm>
          <a:custGeom>
            <a:avLst/>
            <a:gdLst/>
            <a:ahLst/>
            <a:cxnLst/>
            <a:rect r="r" b="b" t="t" l="l"/>
            <a:pathLst>
              <a:path h="1328465" w="3787601">
                <a:moveTo>
                  <a:pt x="0" y="0"/>
                </a:moveTo>
                <a:lnTo>
                  <a:pt x="3787601" y="0"/>
                </a:lnTo>
                <a:lnTo>
                  <a:pt x="3787601" y="1328465"/>
                </a:lnTo>
                <a:lnTo>
                  <a:pt x="0" y="13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80562"/>
            <a:ext cx="1768603" cy="423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33"/>
              </a:lnSpc>
            </a:pPr>
            <a:r>
              <a:rPr lang="en-US" sz="23872">
                <a:solidFill>
                  <a:srgbClr val="10D3F9"/>
                </a:solidFill>
                <a:latin typeface="Pixellance"/>
              </a:rPr>
              <a:t>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70218" y="673499"/>
            <a:ext cx="13504643" cy="3253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33"/>
              </a:lnSpc>
            </a:pPr>
            <a:r>
              <a:rPr lang="en-US" sz="9487">
                <a:solidFill>
                  <a:srgbClr val="10D3F9"/>
                </a:solidFill>
                <a:latin typeface="Pixellance"/>
              </a:rPr>
              <a:t>Individuazione degli errori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29270" y="7282160"/>
            <a:ext cx="10130030" cy="197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2"/>
              </a:lnSpc>
            </a:pPr>
            <a:r>
              <a:rPr lang="en-US" sz="2787">
                <a:solidFill>
                  <a:srgbClr val="10D3F9"/>
                </a:solidFill>
                <a:latin typeface="Public Sans"/>
              </a:rPr>
              <a:t>Esistono 3 tipi di errori effettuabili durante il coding:</a:t>
            </a:r>
          </a:p>
          <a:p>
            <a:pPr algn="just" marL="601757" indent="-300878" lvl="1">
              <a:lnSpc>
                <a:spcPts val="3902"/>
              </a:lnSpc>
              <a:buFont typeface="Arial"/>
              <a:buChar char="•"/>
            </a:pPr>
            <a:r>
              <a:rPr lang="en-US" sz="2787">
                <a:solidFill>
                  <a:srgbClr val="10D3F9"/>
                </a:solidFill>
                <a:latin typeface="Public Sans"/>
              </a:rPr>
              <a:t>Errori di sintassi</a:t>
            </a:r>
          </a:p>
          <a:p>
            <a:pPr algn="just" marL="601757" indent="-300878" lvl="1">
              <a:lnSpc>
                <a:spcPts val="3902"/>
              </a:lnSpc>
              <a:buFont typeface="Arial"/>
              <a:buChar char="•"/>
            </a:pPr>
            <a:r>
              <a:rPr lang="en-US" sz="2787">
                <a:solidFill>
                  <a:srgbClr val="10D3F9"/>
                </a:solidFill>
                <a:latin typeface="Public Sans"/>
              </a:rPr>
              <a:t>Errori logici</a:t>
            </a:r>
          </a:p>
          <a:p>
            <a:pPr algn="just" marL="601757" indent="-300878" lvl="1">
              <a:lnSpc>
                <a:spcPts val="3902"/>
              </a:lnSpc>
              <a:buFont typeface="Arial"/>
              <a:buChar char="•"/>
            </a:pPr>
            <a:r>
              <a:rPr lang="en-US" sz="2787">
                <a:solidFill>
                  <a:srgbClr val="10D3F9"/>
                </a:solidFill>
                <a:latin typeface="Public Sans"/>
              </a:rPr>
              <a:t>errori di sistema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1D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413" y="1988129"/>
            <a:ext cx="5619156" cy="1970865"/>
          </a:xfrm>
          <a:custGeom>
            <a:avLst/>
            <a:gdLst/>
            <a:ahLst/>
            <a:cxnLst/>
            <a:rect r="r" b="b" t="t" l="l"/>
            <a:pathLst>
              <a:path h="1970865" w="5619156">
                <a:moveTo>
                  <a:pt x="0" y="0"/>
                </a:moveTo>
                <a:lnTo>
                  <a:pt x="5619156" y="0"/>
                </a:lnTo>
                <a:lnTo>
                  <a:pt x="5619156" y="1970866"/>
                </a:lnTo>
                <a:lnTo>
                  <a:pt x="0" y="1970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54214" y="5143500"/>
            <a:ext cx="7557775" cy="4699991"/>
          </a:xfrm>
          <a:custGeom>
            <a:avLst/>
            <a:gdLst/>
            <a:ahLst/>
            <a:cxnLst/>
            <a:rect r="r" b="b" t="t" l="l"/>
            <a:pathLst>
              <a:path h="4699991" w="7557775">
                <a:moveTo>
                  <a:pt x="0" y="0"/>
                </a:moveTo>
                <a:lnTo>
                  <a:pt x="7557774" y="0"/>
                </a:lnTo>
                <a:lnTo>
                  <a:pt x="7557774" y="4699991"/>
                </a:lnTo>
                <a:lnTo>
                  <a:pt x="0" y="4699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29270" y="962025"/>
            <a:ext cx="10130030" cy="3956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1757" indent="-300878" lvl="1">
              <a:lnSpc>
                <a:spcPts val="3902"/>
              </a:lnSpc>
              <a:buFont typeface="Arial"/>
              <a:buChar char="•"/>
            </a:pPr>
            <a:r>
              <a:rPr lang="en-US" sz="2787">
                <a:solidFill>
                  <a:srgbClr val="10D3F9"/>
                </a:solidFill>
                <a:latin typeface="Public Sans"/>
              </a:rPr>
              <a:t>Gli errori di sintassi sono spesso caratterizzati da errori di ortografia o mancanze di comandi e ‘;’</a:t>
            </a:r>
          </a:p>
          <a:p>
            <a:pPr algn="just" marL="601757" indent="-300878" lvl="1">
              <a:lnSpc>
                <a:spcPts val="3902"/>
              </a:lnSpc>
              <a:buFont typeface="Arial"/>
              <a:buChar char="•"/>
            </a:pPr>
            <a:r>
              <a:rPr lang="en-US" sz="2787">
                <a:solidFill>
                  <a:srgbClr val="10D3F9"/>
                </a:solidFill>
                <a:latin typeface="Public Sans"/>
              </a:rPr>
              <a:t>Gli errori di Logica sono commessi solitamente durante la programmazione dell’algoritmo. Spesso sono tra i più complessi da risolvere.</a:t>
            </a:r>
          </a:p>
          <a:p>
            <a:pPr algn="just" marL="601757" indent="-300878" lvl="1">
              <a:lnSpc>
                <a:spcPts val="3902"/>
              </a:lnSpc>
              <a:buFont typeface="Arial"/>
              <a:buChar char="•"/>
            </a:pPr>
            <a:r>
              <a:rPr lang="en-US" sz="2787">
                <a:solidFill>
                  <a:srgbClr val="10D3F9"/>
                </a:solidFill>
                <a:latin typeface="Public Sans"/>
              </a:rPr>
              <a:t>Gli errori di sistema sono solitamente dati da errori di runtime o di esecuzione di un programma. Sono i più difficili da risolvere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39" r="-223" b="-692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29286" y="952500"/>
            <a:ext cx="10829428" cy="792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0C1D3B"/>
                </a:solidFill>
                <a:latin typeface="Pixellance"/>
              </a:rPr>
              <a:t>Nel codice mostrato precedentemente sono stati individuati vari errori logici e di sintassi:</a:t>
            </a:r>
          </a:p>
          <a:p>
            <a:pPr>
              <a:lnSpc>
                <a:spcPts val="3510"/>
              </a:lnSpc>
            </a:pPr>
          </a:p>
          <a:p>
            <a:pPr marL="582932" indent="-291466" lvl="1">
              <a:lnSpc>
                <a:spcPts val="3510"/>
              </a:lnSpc>
              <a:buFont typeface="Arial"/>
              <a:buChar char="•"/>
            </a:pPr>
            <a:r>
              <a:rPr lang="en-US" sz="2700">
                <a:solidFill>
                  <a:srgbClr val="0C1D3B"/>
                </a:solidFill>
                <a:latin typeface="Pixellance"/>
              </a:rPr>
              <a:t>Il primo errore riscontrato è situato nel primo blocco di codice “int main ();” dove viene assegnata la variabile “char” abbinata a una sintassi sbagliata data da “%d”; per correggere questo errore di sintassi basta l’impiego di “%c”. Se non corretto porta al blocco della lettura del codice e l’arresto del programma. Inoltre per far si che la funzione venga eseguita correttamente bisogna rimuovere le parentesi graffe in “{‘\0’}”, rimuovendo così l’array e lasciando “char scelta = ‘\0’ “ ed evitando che venga assegnato in modo scorretto la quantità di spazio per la funzione all’interno del sistema stack della memoria RAM. L’errore sarebbe quindi dovuto al buffer/stacck overflow.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89622" y="4548275"/>
            <a:ext cx="3394102" cy="1190449"/>
          </a:xfrm>
          <a:custGeom>
            <a:avLst/>
            <a:gdLst/>
            <a:ahLst/>
            <a:cxnLst/>
            <a:rect r="r" b="b" t="t" l="l"/>
            <a:pathLst>
              <a:path h="1190449" w="3394102">
                <a:moveTo>
                  <a:pt x="0" y="0"/>
                </a:moveTo>
                <a:lnTo>
                  <a:pt x="3394103" y="0"/>
                </a:lnTo>
                <a:lnTo>
                  <a:pt x="3394103" y="1190450"/>
                </a:lnTo>
                <a:lnTo>
                  <a:pt x="0" y="1190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354725" y="4592345"/>
            <a:ext cx="3142810" cy="1102311"/>
          </a:xfrm>
          <a:custGeom>
            <a:avLst/>
            <a:gdLst/>
            <a:ahLst/>
            <a:cxnLst/>
            <a:rect r="r" b="b" t="t" l="l"/>
            <a:pathLst>
              <a:path h="1102311" w="3142810">
                <a:moveTo>
                  <a:pt x="0" y="0"/>
                </a:moveTo>
                <a:lnTo>
                  <a:pt x="3142811" y="0"/>
                </a:lnTo>
                <a:lnTo>
                  <a:pt x="3142811" y="1102310"/>
                </a:lnTo>
                <a:lnTo>
                  <a:pt x="0" y="1102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20" t="-10359" r="0" b="-103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30133" y="8343809"/>
            <a:ext cx="5214631" cy="1828982"/>
          </a:xfrm>
          <a:custGeom>
            <a:avLst/>
            <a:gdLst/>
            <a:ahLst/>
            <a:cxnLst/>
            <a:rect r="r" b="b" t="t" l="l"/>
            <a:pathLst>
              <a:path h="1828982" w="5214631">
                <a:moveTo>
                  <a:pt x="0" y="0"/>
                </a:moveTo>
                <a:lnTo>
                  <a:pt x="5214631" y="0"/>
                </a:lnTo>
                <a:lnTo>
                  <a:pt x="5214631" y="1828982"/>
                </a:lnTo>
                <a:lnTo>
                  <a:pt x="0" y="18289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9987" y="2636898"/>
            <a:ext cx="10130030" cy="4946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1757" indent="-300878" lvl="1">
              <a:lnSpc>
                <a:spcPts val="3902"/>
              </a:lnSpc>
              <a:buFont typeface="Arial"/>
              <a:buChar char="•"/>
            </a:pPr>
            <a:r>
              <a:rPr lang="en-US" sz="2787">
                <a:solidFill>
                  <a:srgbClr val="10D3F9"/>
                </a:solidFill>
                <a:latin typeface="Public Sans"/>
              </a:rPr>
              <a:t>Il secondo errore è sempre di sintassi ed è situato a livello del terzo blocco di codice in “moltiplica” dove vi è stata assegnata la variabile “short” con l’errata sintassi %f. Qui basta la sostituzione della sintassi con %hd.</a:t>
            </a:r>
          </a:p>
          <a:p>
            <a:pPr algn="just">
              <a:lnSpc>
                <a:spcPts val="3902"/>
              </a:lnSpc>
            </a:pPr>
          </a:p>
          <a:p>
            <a:pPr algn="just" marL="601757" indent="-300878" lvl="1">
              <a:lnSpc>
                <a:spcPts val="3902"/>
              </a:lnSpc>
              <a:buFont typeface="Arial"/>
              <a:buChar char="•"/>
            </a:pPr>
            <a:r>
              <a:rPr lang="en-US" sz="2787">
                <a:solidFill>
                  <a:srgbClr val="10D3F9"/>
                </a:solidFill>
                <a:latin typeface="Public Sans"/>
              </a:rPr>
              <a:t>Il terzo errore che ho individuato è situato nell’ultimo blocco del codice in “ins_string”. Questa variabile è un’ array di caratteri quindi non risulta necessario l’uso della funzione ‘&amp;’. Basterebbe quindi scrivere: “scanf (“%s”, stringa).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1D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496982" y="6388109"/>
            <a:ext cx="5924847" cy="2078084"/>
          </a:xfrm>
          <a:custGeom>
            <a:avLst/>
            <a:gdLst/>
            <a:ahLst/>
            <a:cxnLst/>
            <a:rect r="r" b="b" t="t" l="l"/>
            <a:pathLst>
              <a:path h="2078084" w="5924847">
                <a:moveTo>
                  <a:pt x="0" y="0"/>
                </a:moveTo>
                <a:lnTo>
                  <a:pt x="5924848" y="0"/>
                </a:lnTo>
                <a:lnTo>
                  <a:pt x="5924848" y="2078084"/>
                </a:lnTo>
                <a:lnTo>
                  <a:pt x="0" y="2078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17186" y="1899384"/>
            <a:ext cx="6201214" cy="2175017"/>
          </a:xfrm>
          <a:custGeom>
            <a:avLst/>
            <a:gdLst/>
            <a:ahLst/>
            <a:cxnLst/>
            <a:rect r="r" b="b" t="t" l="l"/>
            <a:pathLst>
              <a:path h="2175017" w="6201214">
                <a:moveTo>
                  <a:pt x="0" y="0"/>
                </a:moveTo>
                <a:lnTo>
                  <a:pt x="6201214" y="0"/>
                </a:lnTo>
                <a:lnTo>
                  <a:pt x="6201214" y="2175017"/>
                </a:lnTo>
                <a:lnTo>
                  <a:pt x="0" y="2175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6982" y="1031339"/>
            <a:ext cx="6200960" cy="5051970"/>
          </a:xfrm>
          <a:custGeom>
            <a:avLst/>
            <a:gdLst/>
            <a:ahLst/>
            <a:cxnLst/>
            <a:rect r="r" b="b" t="t" l="l"/>
            <a:pathLst>
              <a:path h="5051970" w="6200960">
                <a:moveTo>
                  <a:pt x="0" y="0"/>
                </a:moveTo>
                <a:lnTo>
                  <a:pt x="6200960" y="0"/>
                </a:lnTo>
                <a:lnTo>
                  <a:pt x="6200960" y="5051970"/>
                </a:lnTo>
                <a:lnTo>
                  <a:pt x="0" y="5051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410" r="-2391" b="-341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57041" y="5143500"/>
            <a:ext cx="7941422" cy="4521886"/>
          </a:xfrm>
          <a:custGeom>
            <a:avLst/>
            <a:gdLst/>
            <a:ahLst/>
            <a:cxnLst/>
            <a:rect r="r" b="b" t="t" l="l"/>
            <a:pathLst>
              <a:path h="4521886" w="7941422">
                <a:moveTo>
                  <a:pt x="0" y="0"/>
                </a:moveTo>
                <a:lnTo>
                  <a:pt x="7941422" y="0"/>
                </a:lnTo>
                <a:lnTo>
                  <a:pt x="7941422" y="4521886"/>
                </a:lnTo>
                <a:lnTo>
                  <a:pt x="0" y="45218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29286" y="216329"/>
            <a:ext cx="10829428" cy="918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10"/>
              </a:lnSpc>
            </a:pPr>
            <a:r>
              <a:rPr lang="en-US" sz="2700">
                <a:solidFill>
                  <a:srgbClr val="10D3F9"/>
                </a:solidFill>
                <a:latin typeface="Pixellance"/>
              </a:rPr>
              <a:t>Visualizziamo ora il codice corretto:</a:t>
            </a:r>
          </a:p>
          <a:p>
            <a:pPr>
              <a:lnSpc>
                <a:spcPts val="351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90038" y="8706957"/>
            <a:ext cx="7891918" cy="148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2"/>
              </a:lnSpc>
              <a:spcBef>
                <a:spcPct val="0"/>
              </a:spcBef>
            </a:pPr>
            <a:r>
              <a:rPr lang="en-US" sz="2787">
                <a:solidFill>
                  <a:srgbClr val="10D3F9"/>
                </a:solidFill>
                <a:latin typeface="Public Sans"/>
              </a:rPr>
              <a:t>https://drive.google.com/file/d/17MbCLaHHsQC2SUldPJ7D4dkvGklcSUDC/view?usp=drive_link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8" t="-9567" r="0" b="-961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1479" y="6156110"/>
            <a:ext cx="4137479" cy="1451181"/>
          </a:xfrm>
          <a:custGeom>
            <a:avLst/>
            <a:gdLst/>
            <a:ahLst/>
            <a:cxnLst/>
            <a:rect r="r" b="b" t="t" l="l"/>
            <a:pathLst>
              <a:path h="1451181" w="4137479">
                <a:moveTo>
                  <a:pt x="0" y="0"/>
                </a:moveTo>
                <a:lnTo>
                  <a:pt x="4137479" y="0"/>
                </a:lnTo>
                <a:lnTo>
                  <a:pt x="4137479" y="1451181"/>
                </a:lnTo>
                <a:lnTo>
                  <a:pt x="0" y="14511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80562"/>
            <a:ext cx="1768603" cy="423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33"/>
              </a:lnSpc>
            </a:pPr>
            <a:r>
              <a:rPr lang="en-US" sz="23872">
                <a:solidFill>
                  <a:srgbClr val="10D3F9"/>
                </a:solidFill>
                <a:latin typeface="Pixellance"/>
              </a:rPr>
              <a:t>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70218" y="642512"/>
            <a:ext cx="14306985" cy="3292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30"/>
              </a:lnSpc>
            </a:pPr>
            <a:r>
              <a:rPr lang="en-US" sz="9638">
                <a:solidFill>
                  <a:srgbClr val="10D3F9"/>
                </a:solidFill>
                <a:latin typeface="Pixellance"/>
              </a:rPr>
              <a:t>Considerazioni finali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29270" y="4804720"/>
            <a:ext cx="10130030" cy="4453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2"/>
              </a:lnSpc>
            </a:pPr>
            <a:r>
              <a:rPr lang="en-US" sz="2787">
                <a:solidFill>
                  <a:srgbClr val="0C1D3B"/>
                </a:solidFill>
                <a:latin typeface="Public Sans"/>
              </a:rPr>
              <a:t>A questo punto il codice verrà letto correttamente della macchina evitando errori logici e di sintassi che potrebbero creare situazioni di Buffer/Stack overflow, dove accidentalmente (almeno nel nostro caso, altrimenti può anche essere intenzionale) alcune variabili possono occupare più slot, rispetto a quelli che vogliamo assegnare, nella memoria RAM, invadendo così sezioni dedicate ad altri codici. Questo potrebbe causare blocchi del sistema a seguito di un crash del programma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DAF2l1xLOoA</dc:identifier>
  <dcterms:modified xsi:type="dcterms:W3CDTF">2011-08-01T06:04:30Z</dcterms:modified>
  <cp:revision>1</cp:revision>
  <dc:title>ESERCITAZIONE PRATICA</dc:title>
</cp:coreProperties>
</file>